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97" d="100"/>
          <a:sy n="97"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12/22/2021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  </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 </a:t>
            </a:r>
            <a:r>
              <a:rPr lang="en-US" sz="1200" b="0" i="0" u="none" strike="noStrike" kern="1200" baseline="0">
                <a:solidFill>
                  <a:schemeClr val="tx1"/>
                </a:solidFill>
                <a:latin typeface="Arial" pitchFamily="-107" charset="0"/>
                <a:ea typeface="+mn-ea"/>
                <a:cs typeface="+mn-cs"/>
              </a:rPr>
              <a:t>sds</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a:t>ZJU 2021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solidFill>
                <a:schemeClr val="dk1"/>
              </a:solidFill>
              <a:latin typeface="Gloria Hallelujah"/>
              <a:sym typeface="Gloria Hallelujah"/>
            </a:endParaRP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a:t>
            </a:r>
            <a:r>
              <a:rPr lang="en-SE" dirty="0">
                <a:solidFill>
                  <a:schemeClr val="dk1"/>
                </a:solidFill>
                <a:latin typeface="Gloria Hallelujah"/>
                <a:ea typeface="Gloria Hallelujah"/>
                <a:cs typeface="Gloria Hallelujah"/>
                <a:sym typeface="Gloria Hallelujah"/>
              </a:rPr>
              <a:t> is false</a:t>
            </a:r>
            <a:r>
              <a:rPr lang="en-US" dirty="0">
                <a:solidFill>
                  <a:schemeClr val="dk1"/>
                </a:solidFill>
                <a:latin typeface="Gloria Hallelujah"/>
                <a:ea typeface="Gloria Hallelujah"/>
                <a:cs typeface="Gloria Hallelujah"/>
                <a:sym typeface="Gloria Hallelujah"/>
              </a:rPr>
              <a:t>. If the authentication option of ESP is chosen, message integrity code is computed </a:t>
            </a:r>
            <a:r>
              <a:rPr lang="en-SE" dirty="0">
                <a:solidFill>
                  <a:srgbClr val="C00000"/>
                </a:solidFill>
                <a:latin typeface="Gloria Hallelujah"/>
                <a:ea typeface="Gloria Hallelujah"/>
                <a:cs typeface="Gloria Hallelujah"/>
                <a:sym typeface="Gloria Hallelujah"/>
              </a:rPr>
              <a:t>after</a:t>
            </a:r>
            <a:r>
              <a:rPr lang="en-US" dirty="0">
                <a:solidFill>
                  <a:schemeClr val="dk1"/>
                </a:solidFill>
                <a:latin typeface="Gloria Hallelujah"/>
                <a:ea typeface="Gloria Hallelujah"/>
                <a:cs typeface="Gloria Hallelujah"/>
                <a:sym typeface="Gloria Hallelujah"/>
              </a:rPr>
              <a:t> encryption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ESP</a:t>
            </a:r>
            <a:r>
              <a:rPr lang="en-SE" sz="2400" dirty="0"/>
              <a:t> or AH</a:t>
            </a:r>
            <a:r>
              <a:rPr lang="en-US" sz="2400" dirty="0"/>
              <a:t>,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a:t>(Details of IKE is omitted.)</a:t>
            </a:r>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a:t>authenticated</a:t>
            </a:r>
            <a:r>
              <a:rPr lang="en-SE" sz="2400" dirty="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a:solidFill>
                  <a:schemeClr val="dk1"/>
                </a:solidFill>
              </a:rPr>
              <a:t>received</a:t>
            </a:r>
            <a:r>
              <a:rPr lang="en-US" sz="240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is </a:t>
            </a:r>
            <a:r>
              <a:rPr lang="en-SE" sz="2000" dirty="0">
                <a:solidFill>
                  <a:schemeClr val="dk1"/>
                </a:solidFill>
              </a:rPr>
              <a:t>marked as having been received</a:t>
            </a:r>
            <a:r>
              <a:rPr lang="en-US" sz="2000" dirty="0">
                <a:solidFill>
                  <a:schemeClr val="dk1"/>
                </a:solidFill>
              </a:rPr>
              <a:t>. </a:t>
            </a: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a:solidFill>
                  <a:schemeClr val="dk1"/>
                </a:solidFill>
                <a:latin typeface="Gloria Hallelujah"/>
                <a:ea typeface="Gloria Hallelujah"/>
                <a:cs typeface="Gloria Hallelujah"/>
                <a:sym typeface="Gloria Hallelujah"/>
              </a:rPr>
              <a:t>S</a:t>
            </a:r>
            <a:r>
              <a:rPr lang="en-US" dirty="0" err="1">
                <a:solidFill>
                  <a:schemeClr val="dk1"/>
                </a:solidFill>
                <a:latin typeface="Gloria Hallelujah"/>
                <a:ea typeface="Gloria Hallelujah"/>
                <a:cs typeface="Gloria Hallelujah"/>
                <a:sym typeface="Gloria Hallelujah"/>
              </a:rPr>
              <a:t>ecurity</a:t>
            </a:r>
            <a:r>
              <a:rPr lang="en-US" dirty="0">
                <a:solidFill>
                  <a:schemeClr val="dk1"/>
                </a:solidFill>
                <a:latin typeface="Gloria Hallelujah"/>
                <a:ea typeface="Gloria Hallelujah"/>
                <a:cs typeface="Gloria Hallelujah"/>
                <a:sym typeface="Gloria Hallelujah"/>
              </a:rPr>
              <a:t> </a:t>
            </a:r>
            <a:r>
              <a:rPr lang="en-SE" dirty="0">
                <a:solidFill>
                  <a:schemeClr val="dk1"/>
                </a:solidFill>
                <a:latin typeface="Gloria Hallelujah"/>
                <a:ea typeface="Gloria Hallelujah"/>
                <a:cs typeface="Gloria Hallelujah"/>
                <a:sym typeface="Gloria Hallelujah"/>
              </a:rPr>
              <a:t>A</a:t>
            </a:r>
            <a:r>
              <a:rPr lang="en-US" dirty="0" err="1">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solidFill>
                <a:schemeClr val="dk1"/>
              </a:solidFill>
              <a:latin typeface="Gloria Hallelujah"/>
              <a:sym typeface="Gloria Hallelujah"/>
            </a:endParaRPr>
          </a:p>
          <a:p>
            <a:pPr lvl="1"/>
            <a:r>
              <a:rPr lang="en-SE" dirty="0"/>
              <a:t>A. SA is “</a:t>
            </a:r>
            <a:r>
              <a:rPr lang="en-US" dirty="0"/>
              <a:t>One-way relationship between a sender and a receiver, defined by </a:t>
            </a:r>
            <a:r>
              <a:rPr lang="en-US" dirty="0" err="1"/>
              <a:t>IPSec</a:t>
            </a:r>
            <a:r>
              <a:rPr lang="en-US" dirty="0"/>
              <a:t> parameters</a:t>
            </a:r>
            <a:r>
              <a:rPr lang="en-SE" dirty="0"/>
              <a:t>. </a:t>
            </a:r>
            <a:r>
              <a:rPr lang="en-US" dirty="0"/>
              <a:t>One SA for inbound traffic, another SA for outbound</a:t>
            </a:r>
            <a:r>
              <a:rPr lang="en-SE" dirty="0"/>
              <a:t>.”</a:t>
            </a:r>
          </a:p>
          <a:p>
            <a:pPr lvl="1"/>
            <a:r>
              <a:rPr lang="en-SE" dirty="0"/>
              <a:t>C. </a:t>
            </a:r>
            <a:r>
              <a:rPr lang="en-SE" dirty="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a:t>I</a:t>
            </a:r>
            <a:r>
              <a:rPr lang="en-US" dirty="0" err="1"/>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is the </a:t>
            </a:r>
            <a:r>
              <a:rPr lang="en-US" dirty="0" err="1"/>
              <a:t>server_done</a:t>
            </a:r>
            <a:r>
              <a:rPr lang="en-US" dirty="0"/>
              <a:t> message,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SSL</a:t>
            </a:r>
            <a:r>
              <a:rPr lang="en-SE" dirty="0"/>
              <a:t> or TLS</a:t>
            </a:r>
            <a:r>
              <a:rPr lang="en-US" dirty="0"/>
              <a:t>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a:p>
            <a:pPr lvl="1"/>
            <a:r>
              <a:rPr lang="en-SE" dirty="0"/>
              <a:t>B is false. TLS does not rely on IPSec.</a:t>
            </a:r>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encrypted or authenticated</a:t>
            </a:r>
            <a:r>
              <a:rPr lang="en-SE" dirty="0"/>
              <a:t>, not the header</a:t>
            </a:r>
            <a:r>
              <a:rPr lang="en-US" dirty="0"/>
              <a:t>. Security protection is provided to traffic from one end host to another, i.e., end-to-end. </a:t>
            </a:r>
          </a:p>
          <a:p>
            <a:pPr lvl="1"/>
            <a:r>
              <a:rPr lang="en-US" dirty="0"/>
              <a:t>Tunnel mode (for VPN): the entire IP packet</a:t>
            </a:r>
            <a:r>
              <a:rPr lang="en-SE" dirty="0"/>
              <a:t> (header+payload)</a:t>
            </a:r>
            <a:r>
              <a:rPr lang="en-US" dirty="0"/>
              <a:t> 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5217</Words>
  <Application>Microsoft Office PowerPoint</Application>
  <PresentationFormat>On-screen Show (4:3)</PresentationFormat>
  <Paragraphs>467</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343</cp:revision>
  <dcterms:created xsi:type="dcterms:W3CDTF">2014-08-18T03:27:50Z</dcterms:created>
  <dcterms:modified xsi:type="dcterms:W3CDTF">2021-12-22T16:31:51Z</dcterms:modified>
</cp:coreProperties>
</file>